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ytuł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6" name="Symbol zastępczy daty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ytuł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7" name="Symbol zastępczy zawartości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1" name="Symbol zastępczy daty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ytuł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25" name="Symbol zastępczy teks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8" name="Symbol zastępczy zawartości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2" name="Symbol zastępczy daty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24" name="Symbol zastępczy stopki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ytuł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29" name="Symbol zastępczy stopki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ymbol zastępczy teks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2014-12-07</a:t>
            </a:fld>
            <a:endParaRPr lang="pl-PL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tytuł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81000" y="2996953"/>
            <a:ext cx="8458200" cy="1944215"/>
          </a:xfrm>
        </p:spPr>
        <p:txBody>
          <a:bodyPr>
            <a:normAutofit/>
          </a:bodyPr>
          <a:lstStyle/>
          <a:p>
            <a:pPr algn="ctr"/>
            <a:r>
              <a:rPr lang="pl-PL" sz="4800" dirty="0" smtClean="0"/>
              <a:t>The </a:t>
            </a:r>
            <a:r>
              <a:rPr lang="pl-PL" sz="4800" dirty="0" err="1" smtClean="0"/>
              <a:t>history</a:t>
            </a:r>
            <a:r>
              <a:rPr lang="pl-PL" sz="4800" dirty="0" smtClean="0"/>
              <a:t> of computer </a:t>
            </a:r>
            <a:r>
              <a:rPr lang="pl-PL" sz="4800" dirty="0" err="1" smtClean="0"/>
              <a:t>storage</a:t>
            </a:r>
            <a:endParaRPr lang="pl-PL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zetta.net/images/pic1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xfrm>
            <a:off x="1979712" y="620688"/>
            <a:ext cx="5029200" cy="36576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581128"/>
            <a:ext cx="8367464" cy="648072"/>
          </a:xfrm>
        </p:spPr>
        <p:txBody>
          <a:bodyPr/>
          <a:lstStyle/>
          <a:p>
            <a:pPr algn="ctr"/>
            <a:r>
              <a:rPr lang="en-US" dirty="0" smtClean="0"/>
              <a:t>1980 </a:t>
            </a:r>
            <a:r>
              <a:rPr lang="pl-PL" dirty="0" smtClean="0"/>
              <a:t> </a:t>
            </a:r>
            <a:r>
              <a:rPr lang="en-US" dirty="0" smtClean="0"/>
              <a:t>CD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085184"/>
            <a:ext cx="8367464" cy="1216384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During the 1960s, James T. </a:t>
            </a:r>
            <a:r>
              <a:rPr lang="en-US" sz="1800" cap="small" dirty="0" err="1" smtClean="0"/>
              <a:t>Russel</a:t>
            </a:r>
            <a:r>
              <a:rPr lang="en-US" sz="1800" cap="small" dirty="0" smtClean="0"/>
              <a:t> thought of using light to record and replay music. </a:t>
            </a:r>
            <a:r>
              <a:rPr lang="en-US" sz="1800" cap="small" dirty="0" smtClean="0"/>
              <a:t>he </a:t>
            </a:r>
            <a:r>
              <a:rPr lang="en-US" sz="1800" cap="small" dirty="0" smtClean="0"/>
              <a:t>invented the optical digital television recording and playback television in </a:t>
            </a:r>
            <a:r>
              <a:rPr lang="en-US" sz="1800" cap="small" dirty="0" smtClean="0"/>
              <a:t>1970</a:t>
            </a:r>
            <a:r>
              <a:rPr lang="pl-PL" sz="1800" cap="small" dirty="0" smtClean="0"/>
              <a:t>. </a:t>
            </a:r>
            <a:r>
              <a:rPr lang="en-US" sz="1800" cap="small" dirty="0" smtClean="0"/>
              <a:t>In </a:t>
            </a:r>
            <a:r>
              <a:rPr lang="en-US" sz="1800" cap="small" dirty="0" smtClean="0"/>
              <a:t>1975, Philips representatives visited </a:t>
            </a:r>
            <a:r>
              <a:rPr lang="en-US" sz="1800" cap="small" dirty="0" err="1" smtClean="0"/>
              <a:t>Russel</a:t>
            </a:r>
            <a:r>
              <a:rPr lang="en-US" sz="1800" cap="small" dirty="0" smtClean="0"/>
              <a:t> at his </a:t>
            </a:r>
            <a:r>
              <a:rPr lang="en-US" sz="1800" cap="small" dirty="0" smtClean="0"/>
              <a:t>lab</a:t>
            </a:r>
            <a:r>
              <a:rPr lang="pl-PL" sz="1800" cap="small" dirty="0" smtClean="0"/>
              <a:t> </a:t>
            </a:r>
            <a:r>
              <a:rPr lang="pl-PL" sz="1800" cap="small" dirty="0" smtClean="0"/>
              <a:t>and</a:t>
            </a:r>
            <a:r>
              <a:rPr lang="en-US" sz="1800" cap="small" dirty="0" smtClean="0"/>
              <a:t> paid </a:t>
            </a:r>
            <a:r>
              <a:rPr lang="en-US" sz="1800" cap="small" dirty="0" err="1" smtClean="0"/>
              <a:t>Russel</a:t>
            </a:r>
            <a:r>
              <a:rPr lang="en-US" sz="1800" cap="small" dirty="0" smtClean="0"/>
              <a:t> millions for him to develop the compact disc (CD). In 1980, </a:t>
            </a:r>
            <a:r>
              <a:rPr lang="en-US" sz="1800" cap="small" dirty="0" err="1" smtClean="0"/>
              <a:t>Russel</a:t>
            </a:r>
            <a:r>
              <a:rPr lang="en-US" sz="1800" cap="small" dirty="0" smtClean="0"/>
              <a:t> completed the </a:t>
            </a:r>
            <a:r>
              <a:rPr lang="en-US" sz="1800" cap="small" dirty="0" smtClean="0"/>
              <a:t>project</a:t>
            </a:r>
            <a:r>
              <a:rPr lang="pl-PL" sz="1800" cap="small" dirty="0" smtClean="0"/>
              <a:t>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zetta.net/images/pic1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xfrm>
            <a:off x="2195736" y="620688"/>
            <a:ext cx="5029200" cy="36576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295456" cy="522288"/>
          </a:xfrm>
        </p:spPr>
        <p:txBody>
          <a:bodyPr/>
          <a:lstStyle/>
          <a:p>
            <a:pPr algn="ctr"/>
            <a:r>
              <a:rPr lang="en-US" dirty="0" smtClean="0"/>
              <a:t>1981 3.5" Floppy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439472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The 3.5-inch floppy disk had significant advantages over </a:t>
            </a:r>
            <a:r>
              <a:rPr lang="en-US" sz="1800" cap="small" dirty="0" smtClean="0"/>
              <a:t>its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previous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versions</a:t>
            </a:r>
            <a:r>
              <a:rPr lang="en-US" sz="1800" cap="small" dirty="0" smtClean="0"/>
              <a:t>. </a:t>
            </a:r>
            <a:r>
              <a:rPr lang="en-US" sz="1800" cap="small" dirty="0" smtClean="0"/>
              <a:t>It had a </a:t>
            </a:r>
            <a:r>
              <a:rPr lang="en-US" sz="1800" cap="small" dirty="0" smtClean="0"/>
              <a:t>metal </a:t>
            </a:r>
            <a:r>
              <a:rPr lang="en-US" sz="1800" cap="small" dirty="0" smtClean="0"/>
              <a:t>cover that made it harder to damage the magnetic film inside.  The </a:t>
            </a:r>
            <a:r>
              <a:rPr lang="pl-PL" sz="1800" cap="small" dirty="0" smtClean="0"/>
              <a:t>3</a:t>
            </a:r>
            <a:r>
              <a:rPr lang="en-US" sz="1800" cap="small" dirty="0" smtClean="0"/>
              <a:t>.5-inch floppy disk had a storage capacity of </a:t>
            </a:r>
            <a:r>
              <a:rPr lang="pl-PL" sz="1800" cap="small" dirty="0" smtClean="0"/>
              <a:t>1.44</a:t>
            </a:r>
            <a:r>
              <a:rPr lang="en-US" sz="1800" cap="small" dirty="0" smtClean="0"/>
              <a:t> </a:t>
            </a:r>
            <a:r>
              <a:rPr lang="pl-PL" sz="1800" cap="small" dirty="0" smtClean="0"/>
              <a:t>mega</a:t>
            </a:r>
            <a:r>
              <a:rPr lang="en-US" sz="1800" cap="small" dirty="0" smtClean="0"/>
              <a:t>bytes.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zetta.net/images/pic1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367464" cy="522288"/>
          </a:xfrm>
        </p:spPr>
        <p:txBody>
          <a:bodyPr/>
          <a:lstStyle/>
          <a:p>
            <a:pPr algn="ctr"/>
            <a:r>
              <a:rPr lang="en-US" dirty="0" smtClean="0"/>
              <a:t>1984 CD R</a:t>
            </a:r>
            <a:r>
              <a:rPr lang="pl-PL" dirty="0" smtClean="0"/>
              <a:t>OM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151440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The CD-ROM, also known as the Compact Disk Read-Only Memory, used the same physical format as the audio compact disks to store digital data. The CD-ROM encodes </a:t>
            </a:r>
            <a:r>
              <a:rPr lang="pl-PL" sz="1800" cap="small" dirty="0" err="1" smtClean="0"/>
              <a:t>small</a:t>
            </a:r>
            <a:r>
              <a:rPr lang="pl-PL" sz="1800" cap="small" dirty="0" smtClean="0"/>
              <a:t> </a:t>
            </a:r>
            <a:r>
              <a:rPr lang="en-US" sz="1800" cap="small" dirty="0" smtClean="0"/>
              <a:t>pits </a:t>
            </a:r>
            <a:r>
              <a:rPr lang="en-US" sz="1800" cap="small" dirty="0" smtClean="0"/>
              <a:t>of digital data into the lower surface of the plastic </a:t>
            </a:r>
            <a:r>
              <a:rPr lang="en-US" sz="1800" cap="small" dirty="0" smtClean="0"/>
              <a:t>disc</a:t>
            </a:r>
            <a:r>
              <a:rPr lang="pl-PL" sz="1800" cap="small" dirty="0" smtClean="0"/>
              <a:t>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zetta.net/images/pic2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xfrm>
            <a:off x="2267744" y="476672"/>
            <a:ext cx="5029200" cy="36576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295456" cy="522288"/>
          </a:xfrm>
        </p:spPr>
        <p:txBody>
          <a:bodyPr/>
          <a:lstStyle/>
          <a:p>
            <a:pPr algn="ctr"/>
            <a:r>
              <a:rPr lang="en-US" dirty="0" smtClean="0"/>
              <a:t>1994 Compact Flash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95536" y="5589240"/>
            <a:ext cx="8295456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Compact</a:t>
            </a:r>
            <a:r>
              <a:rPr lang="pl-PL" sz="1800" cap="small" dirty="0" smtClean="0"/>
              <a:t> </a:t>
            </a:r>
            <a:r>
              <a:rPr lang="en-US" sz="1800" cap="small" dirty="0" smtClean="0"/>
              <a:t>Flash (CF), also known as “flash </a:t>
            </a:r>
            <a:r>
              <a:rPr lang="en-US" sz="1800" cap="small" dirty="0" smtClean="0"/>
              <a:t>drives”</a:t>
            </a:r>
            <a:r>
              <a:rPr lang="pl-PL" sz="1800" cap="small" dirty="0" smtClean="0"/>
              <a:t>,</a:t>
            </a:r>
            <a:r>
              <a:rPr lang="en-US" sz="1800" cap="small" dirty="0" smtClean="0"/>
              <a:t> </a:t>
            </a:r>
            <a:r>
              <a:rPr lang="en-US" sz="1800" cap="small" dirty="0" smtClean="0"/>
              <a:t>used flash </a:t>
            </a:r>
            <a:r>
              <a:rPr lang="en-US" sz="1800" cap="small" dirty="0" smtClean="0"/>
              <a:t>memory</a:t>
            </a:r>
            <a:r>
              <a:rPr lang="pl-PL" sz="1800" cap="small" dirty="0" smtClean="0"/>
              <a:t/>
            </a:r>
            <a:br>
              <a:rPr lang="pl-PL" sz="1800" cap="small" dirty="0" smtClean="0"/>
            </a:br>
            <a:r>
              <a:rPr lang="en-US" sz="1800" cap="small" dirty="0" smtClean="0"/>
              <a:t> </a:t>
            </a:r>
            <a:r>
              <a:rPr lang="en-US" sz="1800" cap="small" dirty="0" smtClean="0"/>
              <a:t>in </a:t>
            </a:r>
            <a:r>
              <a:rPr lang="en-US" sz="1800" cap="small" dirty="0" smtClean="0"/>
              <a:t>a</a:t>
            </a:r>
            <a:r>
              <a:rPr lang="pl-PL" sz="1800" cap="small" dirty="0" smtClean="0"/>
              <a:t> </a:t>
            </a:r>
            <a:r>
              <a:rPr lang="en-US" sz="1800" cap="small" dirty="0" smtClean="0"/>
              <a:t>disc </a:t>
            </a:r>
            <a:r>
              <a:rPr lang="en-US" sz="1800" cap="small" dirty="0" smtClean="0"/>
              <a:t>to save digital data. CF devices are used in digital cameras and computers to store digital information.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zetta.net/images/pic2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xfrm>
            <a:off x="1835696" y="620688"/>
            <a:ext cx="5029200" cy="36576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295456" cy="522288"/>
          </a:xfrm>
        </p:spPr>
        <p:txBody>
          <a:bodyPr/>
          <a:lstStyle/>
          <a:p>
            <a:pPr algn="ctr"/>
            <a:r>
              <a:rPr lang="en-US" dirty="0" smtClean="0"/>
              <a:t>1995 DVD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367464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DVD became the next generation of digital disc storage. DVD, a bigger and faster alternative to the compact disc, serves to store multimedia data</a:t>
            </a:r>
            <a:r>
              <a:rPr lang="en-US" sz="1800" cap="small" dirty="0" smtClean="0"/>
              <a:t>.</a:t>
            </a:r>
            <a:r>
              <a:rPr lang="pl-PL" sz="1800" cap="small" dirty="0" smtClean="0"/>
              <a:t>  </a:t>
            </a:r>
            <a:r>
              <a:rPr lang="pl-PL" sz="1800" cap="small" dirty="0" err="1" smtClean="0"/>
              <a:t>Its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capacity</a:t>
            </a:r>
            <a:r>
              <a:rPr lang="pl-PL" sz="1800" cap="small" dirty="0" smtClean="0"/>
              <a:t> was 4.7GB.</a:t>
            </a:r>
            <a:endParaRPr lang="pl-PL" sz="1800" cap="smal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zetta.net/images/pic2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xfrm>
            <a:off x="2123728" y="620688"/>
            <a:ext cx="5029200" cy="36576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367464" cy="522288"/>
          </a:xfrm>
        </p:spPr>
        <p:txBody>
          <a:bodyPr/>
          <a:lstStyle/>
          <a:p>
            <a:pPr algn="ctr"/>
            <a:r>
              <a:rPr lang="en-US" dirty="0" smtClean="0"/>
              <a:t>1997 Multimedia Card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439472" cy="768350"/>
          </a:xfrm>
        </p:spPr>
        <p:txBody>
          <a:bodyPr>
            <a:normAutofit/>
          </a:bodyPr>
          <a:lstStyle/>
          <a:p>
            <a:pPr algn="ctr"/>
            <a:r>
              <a:rPr lang="en-US" sz="1800" cap="small" dirty="0" smtClean="0"/>
              <a:t>The Multimedia Card (MMC) uses a flash memory card standard to house digital data. It was introduced by </a:t>
            </a:r>
            <a:r>
              <a:rPr lang="en-US" sz="1800" cap="small" dirty="0" err="1" smtClean="0"/>
              <a:t>Siemen's</a:t>
            </a:r>
            <a:r>
              <a:rPr lang="en-US" sz="1800" cap="small" dirty="0" smtClean="0"/>
              <a:t> and SanDisk in 1997.</a:t>
            </a:r>
            <a:endParaRPr lang="pl-PL" sz="1800" cap="smal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zetta.net/images/pic2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xfrm>
            <a:off x="2339752" y="620688"/>
            <a:ext cx="5029200" cy="36576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295456" cy="522288"/>
          </a:xfrm>
        </p:spPr>
        <p:txBody>
          <a:bodyPr/>
          <a:lstStyle/>
          <a:p>
            <a:pPr algn="ctr"/>
            <a:r>
              <a:rPr lang="en-US" dirty="0" smtClean="0"/>
              <a:t>1999</a:t>
            </a:r>
            <a:r>
              <a:rPr lang="pl-PL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Microdrive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295456" cy="768350"/>
          </a:xfrm>
        </p:spPr>
        <p:txBody>
          <a:bodyPr>
            <a:normAutofit/>
          </a:bodyPr>
          <a:lstStyle/>
          <a:p>
            <a:pPr algn="ctr"/>
            <a:r>
              <a:rPr lang="en-US" sz="1800" cap="small" dirty="0" smtClean="0"/>
              <a:t>A USB Flash Drive uses a NAND-type flash memory to store digital data</a:t>
            </a:r>
            <a:r>
              <a:rPr lang="en-US" sz="1800" cap="small" dirty="0" smtClean="0"/>
              <a:t>.</a:t>
            </a:r>
            <a:r>
              <a:rPr lang="pl-PL" sz="1800" cap="small" dirty="0" smtClean="0"/>
              <a:t/>
            </a:r>
            <a:br>
              <a:rPr lang="pl-PL" sz="1800" cap="small" dirty="0" smtClean="0"/>
            </a:br>
            <a:r>
              <a:rPr lang="en-US" sz="1800" cap="small" dirty="0" smtClean="0"/>
              <a:t>A </a:t>
            </a:r>
            <a:r>
              <a:rPr lang="en-US" sz="1800" cap="small" dirty="0" smtClean="0"/>
              <a:t>USB Flash Drive plugs into the </a:t>
            </a:r>
            <a:r>
              <a:rPr lang="en-US" sz="1800" cap="small" dirty="0" smtClean="0"/>
              <a:t>US</a:t>
            </a:r>
            <a:r>
              <a:rPr lang="pl-PL" sz="1800" cap="small" dirty="0" smtClean="0"/>
              <a:t>B</a:t>
            </a:r>
            <a:r>
              <a:rPr lang="en-US" sz="1800" cap="small" dirty="0" smtClean="0"/>
              <a:t> </a:t>
            </a:r>
            <a:r>
              <a:rPr lang="en-US" sz="1800" cap="small" dirty="0" smtClean="0"/>
              <a:t>interface on standard computers.</a:t>
            </a:r>
            <a:endParaRPr lang="pl-PL" sz="1800" cap="small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zetta.net/images/pic3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xfrm>
            <a:off x="2195736" y="620688"/>
            <a:ext cx="5029200" cy="36576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367464" cy="522288"/>
          </a:xfrm>
        </p:spPr>
        <p:txBody>
          <a:bodyPr/>
          <a:lstStyle/>
          <a:p>
            <a:pPr algn="ctr"/>
            <a:r>
              <a:rPr lang="pl-PL" dirty="0" smtClean="0"/>
              <a:t>SD </a:t>
            </a:r>
            <a:r>
              <a:rPr lang="pl-PL" dirty="0" err="1" smtClean="0"/>
              <a:t>Card</a:t>
            </a:r>
            <a:r>
              <a:rPr lang="pl-PL" dirty="0" smtClean="0"/>
              <a:t> 2000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295456" cy="768350"/>
          </a:xfrm>
        </p:spPr>
        <p:txBody>
          <a:bodyPr>
            <a:noAutofit/>
          </a:bodyPr>
          <a:lstStyle/>
          <a:p>
            <a:pPr algn="ctr"/>
            <a:r>
              <a:rPr lang="pl-PL" sz="1800" cap="small" dirty="0" smtClean="0"/>
              <a:t>The </a:t>
            </a:r>
            <a:r>
              <a:rPr lang="pl-PL" sz="1800" cap="small" dirty="0" err="1" smtClean="0"/>
              <a:t>Secure</a:t>
            </a:r>
            <a:r>
              <a:rPr lang="pl-PL" sz="1800" cap="small" dirty="0" smtClean="0"/>
              <a:t> Digital (SD) </a:t>
            </a:r>
            <a:r>
              <a:rPr lang="pl-PL" sz="1800" cap="small" dirty="0" err="1" smtClean="0"/>
              <a:t>flash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memory</a:t>
            </a:r>
            <a:r>
              <a:rPr lang="pl-PL" sz="1800" cap="small" dirty="0" smtClean="0"/>
              <a:t> format </a:t>
            </a:r>
            <a:r>
              <a:rPr lang="pl-PL" sz="1800" cap="small" dirty="0" err="1" smtClean="0"/>
              <a:t>incorporates</a:t>
            </a:r>
            <a:r>
              <a:rPr lang="pl-PL" sz="1800" cap="small" dirty="0" smtClean="0"/>
              <a:t> DRM </a:t>
            </a:r>
            <a:r>
              <a:rPr lang="pl-PL" sz="1800" cap="small" dirty="0" err="1" smtClean="0"/>
              <a:t>encryption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features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that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allow</a:t>
            </a:r>
            <a:r>
              <a:rPr lang="pl-PL" sz="1800" cap="small" dirty="0" smtClean="0"/>
              <a:t> for </a:t>
            </a:r>
            <a:r>
              <a:rPr lang="pl-PL" sz="1800" cap="small" dirty="0" err="1" smtClean="0"/>
              <a:t>faster</a:t>
            </a:r>
            <a:r>
              <a:rPr lang="pl-PL" sz="1800" cap="small" dirty="0" smtClean="0"/>
              <a:t> file </a:t>
            </a:r>
            <a:r>
              <a:rPr lang="pl-PL" sz="1800" cap="small" dirty="0" err="1" smtClean="0"/>
              <a:t>transfers</a:t>
            </a:r>
            <a:r>
              <a:rPr lang="pl-PL" sz="1800" cap="small" dirty="0" smtClean="0"/>
              <a:t>. </a:t>
            </a:r>
            <a:r>
              <a:rPr lang="pl-PL" sz="1800" cap="small" dirty="0" smtClean="0"/>
              <a:t>A </a:t>
            </a:r>
            <a:r>
              <a:rPr lang="pl-PL" sz="1800" cap="small" dirty="0" err="1" smtClean="0"/>
              <a:t>typical</a:t>
            </a:r>
            <a:r>
              <a:rPr lang="pl-PL" sz="1800" cap="small" dirty="0" smtClean="0"/>
              <a:t> SD </a:t>
            </a:r>
            <a:r>
              <a:rPr lang="pl-PL" sz="1800" cap="small" dirty="0" err="1" smtClean="0"/>
              <a:t>card</a:t>
            </a:r>
            <a:r>
              <a:rPr lang="pl-PL" sz="1800" cap="small" dirty="0" smtClean="0"/>
              <a:t> stores digital media for a </a:t>
            </a:r>
            <a:r>
              <a:rPr lang="pl-PL" sz="1800" cap="small" dirty="0" err="1" smtClean="0"/>
              <a:t>portable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device</a:t>
            </a:r>
            <a:r>
              <a:rPr lang="pl-PL" sz="1800" cap="small" dirty="0" smtClean="0"/>
              <a:t>.</a:t>
            </a:r>
            <a:endParaRPr lang="pl-PL" sz="1800" cap="smal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zetta.net/images/pic3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xfrm>
            <a:off x="2123728" y="620688"/>
            <a:ext cx="5029200" cy="36576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653136"/>
            <a:ext cx="8295456" cy="648072"/>
          </a:xfrm>
        </p:spPr>
        <p:txBody>
          <a:bodyPr/>
          <a:lstStyle/>
          <a:p>
            <a:pPr algn="ctr"/>
            <a:r>
              <a:rPr lang="en-US" dirty="0" smtClean="0"/>
              <a:t>Holographic </a:t>
            </a:r>
            <a:r>
              <a:rPr lang="pl-PL" dirty="0" smtClean="0"/>
              <a:t>MEMORY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301208"/>
            <a:ext cx="8367464" cy="100036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The future of computer memory </a:t>
            </a:r>
            <a:r>
              <a:rPr lang="pl-PL" sz="1800" cap="small" dirty="0" err="1" smtClean="0"/>
              <a:t>relies</a:t>
            </a:r>
            <a:r>
              <a:rPr lang="pl-PL" sz="1800" cap="small" dirty="0" smtClean="0"/>
              <a:t> on </a:t>
            </a:r>
            <a:r>
              <a:rPr lang="en-US" sz="1800" cap="small" dirty="0" smtClean="0"/>
              <a:t>holographic </a:t>
            </a:r>
            <a:r>
              <a:rPr lang="en-US" sz="1800" cap="small" dirty="0" smtClean="0"/>
              <a:t>technology. </a:t>
            </a:r>
            <a:r>
              <a:rPr lang="pl-PL" sz="1800" cap="small" dirty="0" err="1" smtClean="0"/>
              <a:t>It</a:t>
            </a:r>
            <a:r>
              <a:rPr lang="pl-PL" sz="1800" cap="small" dirty="0" smtClean="0"/>
              <a:t> </a:t>
            </a:r>
            <a:r>
              <a:rPr lang="en-US" sz="1800" cap="small" dirty="0" smtClean="0"/>
              <a:t>can </a:t>
            </a:r>
            <a:r>
              <a:rPr lang="en-US" sz="1800" cap="small" dirty="0" smtClean="0"/>
              <a:t>store digital </a:t>
            </a:r>
            <a:r>
              <a:rPr lang="en-US" sz="1800" cap="small" dirty="0" smtClean="0"/>
              <a:t>data</a:t>
            </a:r>
            <a:r>
              <a:rPr lang="pl-PL" sz="1800" cap="small" dirty="0" smtClean="0"/>
              <a:t> </a:t>
            </a:r>
            <a:r>
              <a:rPr lang="en-US" sz="1800" cap="small" dirty="0" smtClean="0"/>
              <a:t> </a:t>
            </a:r>
            <a:r>
              <a:rPr lang="en-US" sz="1800" cap="small" dirty="0" smtClean="0"/>
              <a:t>at high density inside crystals and photo-polymers. </a:t>
            </a:r>
            <a:r>
              <a:rPr lang="pl-PL" sz="1800" cap="small" dirty="0" smtClean="0"/>
              <a:t/>
            </a:r>
            <a:br>
              <a:rPr lang="pl-PL" sz="1800" cap="small" dirty="0" smtClean="0"/>
            </a:br>
            <a:r>
              <a:rPr lang="en-US" sz="1800" cap="small" dirty="0" smtClean="0"/>
              <a:t>The</a:t>
            </a:r>
            <a:r>
              <a:rPr lang="pl-PL" sz="1800" cap="small" dirty="0" smtClean="0"/>
              <a:t> </a:t>
            </a:r>
            <a:r>
              <a:rPr lang="en-US" sz="1800" cap="small" dirty="0" smtClean="0"/>
              <a:t> </a:t>
            </a:r>
            <a:r>
              <a:rPr lang="en-US" sz="1800" cap="small" dirty="0" smtClean="0"/>
              <a:t>advantage of holographic memory lies in its ability to store </a:t>
            </a:r>
            <a:r>
              <a:rPr lang="pl-PL" sz="1800" cap="small" dirty="0" smtClean="0"/>
              <a:t>data </a:t>
            </a:r>
            <a:r>
              <a:rPr lang="pl-PL" sz="1800" cap="small" dirty="0" err="1" smtClean="0"/>
              <a:t>in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whole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crystals</a:t>
            </a:r>
            <a:r>
              <a:rPr lang="pl-PL" sz="1800" cap="small" dirty="0" smtClean="0"/>
              <a:t> (3D)</a:t>
            </a:r>
            <a:r>
              <a:rPr lang="en-US" sz="1800" cap="small" dirty="0" smtClean="0"/>
              <a:t>, </a:t>
            </a:r>
            <a:r>
              <a:rPr lang="en-US" sz="1800" cap="small" dirty="0" smtClean="0"/>
              <a:t>instead of just on the surface of discs. </a:t>
            </a:r>
            <a:endParaRPr lang="pl-PL" sz="1800" cap="smal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439472" cy="522288"/>
          </a:xfrm>
        </p:spPr>
        <p:txBody>
          <a:bodyPr/>
          <a:lstStyle/>
          <a:p>
            <a:pPr algn="ctr"/>
            <a:r>
              <a:rPr lang="pl-PL" dirty="0" smtClean="0"/>
              <a:t>Cloud Backup </a:t>
            </a:r>
            <a:r>
              <a:rPr lang="pl-PL" dirty="0" err="1" smtClean="0"/>
              <a:t>Solutions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511480" cy="768350"/>
          </a:xfrm>
        </p:spPr>
        <p:txBody>
          <a:bodyPr>
            <a:noAutofit/>
          </a:bodyPr>
          <a:lstStyle/>
          <a:p>
            <a:pPr algn="ctr"/>
            <a:r>
              <a:rPr lang="pl-PL" sz="1800" cap="small" dirty="0" smtClean="0"/>
              <a:t>C</a:t>
            </a:r>
            <a:r>
              <a:rPr lang="pl-PL" sz="1800" cap="small" dirty="0" smtClean="0"/>
              <a:t>loud </a:t>
            </a:r>
            <a:r>
              <a:rPr lang="pl-PL" sz="1800" cap="small" dirty="0" err="1" smtClean="0"/>
              <a:t>enables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businesses</a:t>
            </a:r>
            <a:r>
              <a:rPr lang="pl-PL" sz="1800" cap="small" dirty="0" smtClean="0"/>
              <a:t> to </a:t>
            </a:r>
            <a:r>
              <a:rPr lang="pl-PL" sz="1800" cap="small" dirty="0" err="1" smtClean="0"/>
              <a:t>protect</a:t>
            </a:r>
            <a:r>
              <a:rPr lang="pl-PL" sz="1800" cap="small" dirty="0" smtClean="0"/>
              <a:t> data </a:t>
            </a:r>
            <a:r>
              <a:rPr lang="pl-PL" sz="1800" cap="small" dirty="0" err="1" smtClean="0"/>
              <a:t>using</a:t>
            </a:r>
            <a:r>
              <a:rPr lang="pl-PL" sz="1800" cap="small" dirty="0" smtClean="0"/>
              <a:t> backup, </a:t>
            </a:r>
            <a:r>
              <a:rPr lang="pl-PL" sz="1800" cap="small" dirty="0" err="1" smtClean="0"/>
              <a:t>recover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from</a:t>
            </a:r>
            <a:r>
              <a:rPr lang="pl-PL" sz="1800" cap="small" dirty="0" smtClean="0"/>
              <a:t> a </a:t>
            </a:r>
            <a:r>
              <a:rPr lang="pl-PL" sz="1800" cap="small" dirty="0" err="1" smtClean="0"/>
              <a:t>disaster</a:t>
            </a:r>
            <a:r>
              <a:rPr lang="pl-PL" sz="1800" cap="small" dirty="0" smtClean="0"/>
              <a:t>, </a:t>
            </a:r>
            <a:r>
              <a:rPr lang="pl-PL" sz="1800" cap="small" dirty="0" smtClean="0"/>
              <a:t>and </a:t>
            </a:r>
            <a:r>
              <a:rPr lang="pl-PL" sz="1800" cap="small" dirty="0" err="1" smtClean="0"/>
              <a:t>archive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files</a:t>
            </a:r>
            <a:r>
              <a:rPr lang="pl-PL" sz="1800" cap="small" dirty="0" smtClean="0"/>
              <a:t> on </a:t>
            </a:r>
            <a:r>
              <a:rPr lang="pl-PL" sz="1800" cap="small" dirty="0" err="1" smtClean="0"/>
              <a:t>the</a:t>
            </a:r>
            <a:r>
              <a:rPr lang="pl-PL" sz="1800" cap="small" dirty="0" smtClean="0"/>
              <a:t> Internet.</a:t>
            </a:r>
            <a:endParaRPr lang="pl-PL" sz="1800" cap="small" dirty="0"/>
          </a:p>
        </p:txBody>
      </p:sp>
      <p:pic>
        <p:nvPicPr>
          <p:cNvPr id="13314" name="Picture 2" descr="http://upload.wikimedia.org/wikipedia/en/f/f0/ICloud_logo_(new)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3636" b="13636"/>
          <a:stretch>
            <a:fillRect/>
          </a:stretch>
        </p:blipFill>
        <p:spPr bwMode="auto">
          <a:xfrm>
            <a:off x="1763712" y="692149"/>
            <a:ext cx="5616599" cy="4084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zetta.net/images/pic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98" b="1098"/>
          <a:stretch>
            <a:fillRect/>
          </a:stretch>
        </p:blipFill>
        <p:spPr bwMode="auto">
          <a:xfrm>
            <a:off x="2699792" y="1340768"/>
            <a:ext cx="3844089" cy="2528193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367464" cy="5222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1928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 Magnetic Tape</a:t>
            </a:r>
            <a:r>
              <a:rPr lang="pl-PL" dirty="0" smtClean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en-US" b="0" dirty="0" smtClean="0"/>
              <a:t>Fritz </a:t>
            </a:r>
            <a:r>
              <a:rPr lang="en-US" b="0" dirty="0" err="1" smtClean="0"/>
              <a:t>Pfleumer</a:t>
            </a:r>
            <a:r>
              <a:rPr lang="en-US" b="0" dirty="0" smtClean="0"/>
              <a:t>, a German engineer, patented magnetic tape in 1928. He based his invention </a:t>
            </a:r>
            <a:r>
              <a:rPr lang="pl-PL" b="0" dirty="0" smtClean="0"/>
              <a:t>on</a:t>
            </a:r>
            <a:r>
              <a:rPr lang="en-US" b="0" dirty="0" smtClean="0"/>
              <a:t> </a:t>
            </a:r>
            <a:r>
              <a:rPr lang="en-US" b="0" dirty="0" err="1" smtClean="0"/>
              <a:t>Vlademar</a:t>
            </a:r>
            <a:r>
              <a:rPr lang="en-US" b="0" dirty="0" smtClean="0"/>
              <a:t> </a:t>
            </a:r>
            <a:r>
              <a:rPr lang="en-US" b="0" dirty="0" err="1" smtClean="0"/>
              <a:t>Poulsen's</a:t>
            </a:r>
            <a:r>
              <a:rPr lang="en-US" b="0" dirty="0" smtClean="0"/>
              <a:t> magnetic wire.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zetta.net/images/pic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98" b="1098"/>
          <a:stretch>
            <a:fillRect/>
          </a:stretch>
        </p:blipFill>
        <p:spPr bwMode="auto">
          <a:xfrm>
            <a:off x="1792288" y="612775"/>
            <a:ext cx="5486400" cy="4040361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223448" cy="5222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1932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 Magnetic Drum</a:t>
            </a:r>
            <a:r>
              <a:rPr lang="en-US" b="0" dirty="0" smtClean="0"/>
              <a:t>.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295456" cy="768350"/>
          </a:xfrm>
        </p:spPr>
        <p:txBody>
          <a:bodyPr>
            <a:normAutofit/>
          </a:bodyPr>
          <a:lstStyle/>
          <a:p>
            <a:pPr algn="ctr"/>
            <a:r>
              <a:rPr lang="en-US" sz="1800" cap="small" dirty="0" smtClean="0"/>
              <a:t>G. </a:t>
            </a:r>
            <a:r>
              <a:rPr lang="en-US" sz="1800" cap="small" dirty="0" err="1" smtClean="0"/>
              <a:t>Taushek</a:t>
            </a:r>
            <a:r>
              <a:rPr lang="en-US" sz="1800" cap="small" dirty="0" smtClean="0"/>
              <a:t>, an Austrian innovator, invented the magnetic drum in 1932. </a:t>
            </a:r>
            <a:r>
              <a:rPr lang="pl-PL" sz="1800" cap="small" dirty="0" smtClean="0"/>
              <a:t/>
            </a:r>
            <a:br>
              <a:rPr lang="pl-PL" sz="1800" cap="small" dirty="0" smtClean="0"/>
            </a:br>
            <a:r>
              <a:rPr lang="en-US" sz="1800" cap="small" dirty="0" smtClean="0"/>
              <a:t>He </a:t>
            </a:r>
            <a:r>
              <a:rPr lang="en-US" sz="1800" cap="small" dirty="0" smtClean="0"/>
              <a:t>based his invention o</a:t>
            </a:r>
            <a:r>
              <a:rPr lang="pl-PL" sz="1800" cap="small" dirty="0" smtClean="0"/>
              <a:t>n</a:t>
            </a:r>
            <a:r>
              <a:rPr lang="en-US" sz="1800" cap="small" dirty="0" smtClean="0"/>
              <a:t> a discovery credited to Fritz </a:t>
            </a:r>
            <a:r>
              <a:rPr lang="en-US" sz="1800" cap="small" dirty="0" err="1" smtClean="0"/>
              <a:t>Pfleumer</a:t>
            </a:r>
            <a:r>
              <a:rPr lang="pl-PL" sz="1800" cap="small" dirty="0" smtClean="0"/>
              <a:t>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zetta.net/images/pic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98" b="1098"/>
          <a:stretch>
            <a:fillRect/>
          </a:stretch>
        </p:blipFill>
        <p:spPr bwMode="auto">
          <a:xfrm>
            <a:off x="1792288" y="612775"/>
            <a:ext cx="5486400" cy="3968353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295456" cy="522288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1950</a:t>
            </a:r>
            <a:br>
              <a:rPr lang="pl-PL" dirty="0" smtClean="0"/>
            </a:br>
            <a:r>
              <a:rPr lang="en-US" dirty="0" smtClean="0"/>
              <a:t>Magnetic Core</a:t>
            </a:r>
            <a:r>
              <a:rPr lang="en-US" b="0" dirty="0" smtClean="0"/>
              <a:t>.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367464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A magnetic core memory, also known as a ferrite-core memory, uses small magnetic rings made of ceramic to store information from the polarity </a:t>
            </a:r>
            <a:r>
              <a:rPr lang="pl-PL" sz="1800" cap="small" dirty="0" smtClean="0"/>
              <a:t/>
            </a:r>
            <a:br>
              <a:rPr lang="pl-PL" sz="1800" cap="small" dirty="0" smtClean="0"/>
            </a:br>
            <a:r>
              <a:rPr lang="en-US" sz="1800" cap="small" dirty="0" smtClean="0"/>
              <a:t>to </a:t>
            </a:r>
            <a:r>
              <a:rPr lang="en-US" sz="1800" cap="small" dirty="0" smtClean="0"/>
              <a:t>the magnetic </a:t>
            </a:r>
            <a:r>
              <a:rPr lang="en-US" sz="1800" cap="small" dirty="0" smtClean="0"/>
              <a:t>field</a:t>
            </a:r>
            <a:r>
              <a:rPr lang="pl-PL" sz="1800" cap="small" dirty="0" smtClean="0"/>
              <a:t>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zetta.net/images/pic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98" b="1098"/>
          <a:stretch>
            <a:fillRect/>
          </a:stretch>
        </p:blipFill>
        <p:spPr bwMode="auto">
          <a:xfrm>
            <a:off x="1792288" y="612775"/>
            <a:ext cx="5486400" cy="4040361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295456" cy="5222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1956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 Hard disk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367464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A hard disk implements rotating platters, which stores and retrieves bits of digital information from a flat magnetic surface.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zetta.net/images/pic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98" b="1098"/>
          <a:stretch>
            <a:fillRect/>
          </a:stretch>
        </p:blipFill>
        <p:spPr bwMode="auto">
          <a:xfrm>
            <a:off x="1763688" y="620688"/>
            <a:ext cx="5486400" cy="396044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439472" cy="5222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1966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DRAM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367464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In 1966, Robert H. </a:t>
            </a:r>
            <a:r>
              <a:rPr lang="en-US" sz="1800" cap="small" dirty="0" err="1" smtClean="0"/>
              <a:t>Dennard</a:t>
            </a:r>
            <a:r>
              <a:rPr lang="en-US" sz="1800" cap="small" dirty="0" smtClean="0"/>
              <a:t> invented </a:t>
            </a:r>
            <a:r>
              <a:rPr lang="en-US" sz="1800" cap="small" dirty="0" smtClean="0"/>
              <a:t>DRAM</a:t>
            </a:r>
            <a:r>
              <a:rPr lang="pl-PL" sz="1800" cap="small" dirty="0" smtClean="0"/>
              <a:t> (</a:t>
            </a:r>
            <a:r>
              <a:rPr lang="en-US" sz="1800" cap="small" dirty="0" smtClean="0"/>
              <a:t>Dynamic Random Access </a:t>
            </a:r>
            <a:r>
              <a:rPr lang="en-US" sz="1800" cap="small" dirty="0" smtClean="0"/>
              <a:t>Memory</a:t>
            </a:r>
            <a:r>
              <a:rPr lang="pl-PL" sz="1800" cap="small" dirty="0" smtClean="0"/>
              <a:t>)</a:t>
            </a:r>
            <a:r>
              <a:rPr lang="en-US" sz="1800" cap="small" dirty="0" smtClean="0"/>
              <a:t> </a:t>
            </a:r>
            <a:r>
              <a:rPr lang="en-US" sz="1800" cap="small" dirty="0" smtClean="0"/>
              <a:t>cells. </a:t>
            </a:r>
            <a:r>
              <a:rPr lang="pl-PL" sz="1800" cap="small" dirty="0" smtClean="0"/>
              <a:t>M</a:t>
            </a:r>
            <a:r>
              <a:rPr lang="en-US" sz="1800" cap="small" dirty="0" err="1" smtClean="0"/>
              <a:t>emory</a:t>
            </a:r>
            <a:r>
              <a:rPr lang="en-US" sz="1800" cap="small" dirty="0" smtClean="0"/>
              <a:t> cell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is</a:t>
            </a:r>
            <a:r>
              <a:rPr lang="en-US" sz="1800" cap="small" dirty="0" smtClean="0"/>
              <a:t> contain</a:t>
            </a:r>
            <a:r>
              <a:rPr lang="pl-PL" sz="1800" cap="small" dirty="0" err="1" smtClean="0"/>
              <a:t>ed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in</a:t>
            </a:r>
            <a:r>
              <a:rPr lang="en-US" sz="1800" cap="small" dirty="0" smtClean="0"/>
              <a:t> </a:t>
            </a:r>
            <a:r>
              <a:rPr lang="en-US" sz="1800" cap="small" dirty="0" smtClean="0"/>
              <a:t>one transistor. DRAM cells store bits of information as an electrical charge in a </a:t>
            </a:r>
            <a:r>
              <a:rPr lang="en-US" sz="1800" cap="small" dirty="0" smtClean="0"/>
              <a:t>circuit</a:t>
            </a:r>
            <a:r>
              <a:rPr lang="pl-PL" sz="1800" cap="small" dirty="0" smtClean="0"/>
              <a:t> and </a:t>
            </a:r>
            <a:r>
              <a:rPr lang="en-US" sz="1800" cap="small" dirty="0" smtClean="0"/>
              <a:t>increase </a:t>
            </a:r>
            <a:r>
              <a:rPr lang="en-US" sz="1800" cap="small" dirty="0" smtClean="0"/>
              <a:t>overall memory density.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079432" cy="52228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1968 </a:t>
            </a:r>
            <a:r>
              <a:rPr lang="en-US" dirty="0" err="1" smtClean="0"/>
              <a:t>Twistor</a:t>
            </a:r>
            <a:r>
              <a:rPr lang="en-US" dirty="0" smtClean="0"/>
              <a:t> Memory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295456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Bell Labs developed </a:t>
            </a:r>
            <a:r>
              <a:rPr lang="en-US" sz="1800" cap="small" dirty="0" err="1" smtClean="0"/>
              <a:t>Twistor</a:t>
            </a:r>
            <a:r>
              <a:rPr lang="en-US" sz="1800" cap="small" dirty="0" smtClean="0"/>
              <a:t> memory by wrapping magnetic tape around </a:t>
            </a:r>
            <a:r>
              <a:rPr lang="pl-PL" sz="1800" cap="small" dirty="0" smtClean="0"/>
              <a:t/>
            </a:r>
            <a:br>
              <a:rPr lang="pl-PL" sz="1800" cap="small" dirty="0" smtClean="0"/>
            </a:br>
            <a:r>
              <a:rPr lang="en-US" sz="1800" cap="small" dirty="0" smtClean="0"/>
              <a:t>a </a:t>
            </a:r>
            <a:r>
              <a:rPr lang="en-US" sz="1800" cap="small" dirty="0" smtClean="0"/>
              <a:t>wire that conducts electrical current. Bell Labs used </a:t>
            </a:r>
            <a:r>
              <a:rPr lang="en-US" sz="1800" cap="small" dirty="0" err="1" smtClean="0"/>
              <a:t>Twistor</a:t>
            </a:r>
            <a:r>
              <a:rPr lang="en-US" sz="1800" cap="small" dirty="0" smtClean="0"/>
              <a:t> tape between 1968 to the mid-1970s before it was totally replaced by RAM chips.</a:t>
            </a:r>
            <a:endParaRPr lang="pl-PL" sz="1800" cap="small" dirty="0"/>
          </a:p>
        </p:txBody>
      </p:sp>
      <p:pic>
        <p:nvPicPr>
          <p:cNvPr id="25612" name="Picture 12" descr="http://www.wired.com/images_blogs/thisdayintech/2010/05/corememory-660x49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515" b="1515"/>
          <a:stretch>
            <a:fillRect/>
          </a:stretch>
        </p:blipFill>
        <p:spPr bwMode="auto">
          <a:xfrm>
            <a:off x="1907704" y="620688"/>
            <a:ext cx="576064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zetta.net/images/pic1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98" b="1098"/>
          <a:stretch>
            <a:fillRect/>
          </a:stretch>
        </p:blipFill>
        <p:spPr bwMode="auto">
          <a:xfrm>
            <a:off x="1792288" y="612775"/>
            <a:ext cx="5486400" cy="4112369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223448" cy="52228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1971</a:t>
            </a:r>
            <a:r>
              <a:rPr lang="pl-PL" dirty="0" smtClean="0"/>
              <a:t>  </a:t>
            </a:r>
            <a:r>
              <a:rPr lang="en-US" dirty="0" smtClean="0"/>
              <a:t> 8" Floppy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367464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IBM started its development of an inexpensive system </a:t>
            </a:r>
            <a:r>
              <a:rPr lang="pl-PL" sz="1800" cap="small" dirty="0" smtClean="0"/>
              <a:t>set</a:t>
            </a:r>
            <a:r>
              <a:rPr lang="en-US" sz="1800" cap="small" dirty="0" smtClean="0"/>
              <a:t> </a:t>
            </a:r>
            <a:r>
              <a:rPr lang="pl-PL" sz="1800" cap="small" dirty="0" smtClean="0"/>
              <a:t>on </a:t>
            </a:r>
            <a:r>
              <a:rPr lang="en-US" sz="1800" cap="small" dirty="0" smtClean="0"/>
              <a:t>loading </a:t>
            </a:r>
            <a:r>
              <a:rPr lang="en-US" sz="1800" cap="small" dirty="0" smtClean="0"/>
              <a:t>microcode into the System/370 mainframes. As a result, the 8-inch </a:t>
            </a:r>
            <a:r>
              <a:rPr lang="en-US" sz="1800" cap="small" dirty="0" smtClean="0"/>
              <a:t>floppy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appeared</a:t>
            </a:r>
            <a:r>
              <a:rPr lang="pl-PL" sz="1800" cap="small" dirty="0" smtClean="0"/>
              <a:t>.</a:t>
            </a:r>
            <a:r>
              <a:rPr lang="en-US" sz="1800" cap="small" dirty="0" smtClean="0"/>
              <a:t> </a:t>
            </a:r>
            <a:r>
              <a:rPr lang="pl-PL" sz="1800" cap="small" dirty="0" smtClean="0"/>
              <a:t> </a:t>
            </a:r>
            <a:r>
              <a:rPr lang="en-US" sz="1800" cap="small" dirty="0" smtClean="0"/>
              <a:t>A </a:t>
            </a:r>
            <a:r>
              <a:rPr lang="en-US" sz="1800" cap="small" dirty="0" smtClean="0"/>
              <a:t>floppy </a:t>
            </a:r>
            <a:r>
              <a:rPr lang="en-US" sz="1800" cap="small" dirty="0" smtClean="0"/>
              <a:t>disk</a:t>
            </a:r>
            <a:r>
              <a:rPr lang="pl-PL" sz="1800" cap="small" dirty="0" smtClean="0"/>
              <a:t> </a:t>
            </a:r>
            <a:r>
              <a:rPr lang="pl-PL" sz="1800" cap="small" dirty="0" err="1" smtClean="0"/>
              <a:t>is</a:t>
            </a:r>
            <a:r>
              <a:rPr lang="en-US" sz="1800" cap="small" dirty="0" smtClean="0"/>
              <a:t> </a:t>
            </a:r>
            <a:r>
              <a:rPr lang="en-US" sz="1800" cap="small" dirty="0" smtClean="0"/>
              <a:t>a portable storage device made of magnetic film </a:t>
            </a:r>
            <a:r>
              <a:rPr lang="pl-PL" sz="1800" cap="small" dirty="0" smtClean="0"/>
              <a:t>applied </a:t>
            </a:r>
            <a:r>
              <a:rPr lang="pl-PL" sz="1800" cap="small" dirty="0" err="1" smtClean="0"/>
              <a:t>onto</a:t>
            </a:r>
            <a:r>
              <a:rPr lang="en-US" sz="1800" cap="small" dirty="0" smtClean="0"/>
              <a:t> plastic</a:t>
            </a:r>
            <a:r>
              <a:rPr lang="pl-PL" sz="1800" cap="small" dirty="0" smtClean="0"/>
              <a:t>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zetta.net/images/pic1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580" b="2580"/>
          <a:stretch>
            <a:fillRect/>
          </a:stretch>
        </p:blipFill>
        <p:spPr bwMode="auto">
          <a:xfrm>
            <a:off x="2123728" y="620688"/>
            <a:ext cx="5029200" cy="36576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4993760"/>
            <a:ext cx="8295456" cy="52228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1976</a:t>
            </a:r>
            <a:r>
              <a:rPr lang="pl-PL" dirty="0" smtClean="0"/>
              <a:t>   </a:t>
            </a:r>
            <a:r>
              <a:rPr lang="en-US" dirty="0" smtClean="0"/>
              <a:t> 5.25" Floppy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8223448" cy="768350"/>
          </a:xfrm>
        </p:spPr>
        <p:txBody>
          <a:bodyPr>
            <a:noAutofit/>
          </a:bodyPr>
          <a:lstStyle/>
          <a:p>
            <a:pPr algn="ctr"/>
            <a:r>
              <a:rPr lang="en-US" sz="1800" cap="small" dirty="0" smtClean="0"/>
              <a:t>Allan </a:t>
            </a:r>
            <a:r>
              <a:rPr lang="en-US" sz="1800" cap="small" dirty="0" err="1" smtClean="0"/>
              <a:t>Shugart</a:t>
            </a:r>
            <a:r>
              <a:rPr lang="en-US" sz="1800" cap="small" dirty="0" smtClean="0"/>
              <a:t> developed a the 5.25-inch floppy disk in </a:t>
            </a:r>
            <a:r>
              <a:rPr lang="en-US" sz="1800" cap="small" dirty="0" smtClean="0"/>
              <a:t>1976 </a:t>
            </a:r>
            <a:r>
              <a:rPr lang="en-US" sz="1800" cap="small" dirty="0" smtClean="0"/>
              <a:t>because the 8-inch floppy was too large for standard desktop computers. The 5.25-inch floppy disk had a storage capacity of 110</a:t>
            </a:r>
            <a:r>
              <a:rPr lang="pl-PL" sz="1800" cap="small" dirty="0" smtClean="0"/>
              <a:t> -360</a:t>
            </a:r>
            <a:r>
              <a:rPr lang="en-US" sz="1800" cap="small" dirty="0" smtClean="0"/>
              <a:t> </a:t>
            </a:r>
            <a:r>
              <a:rPr lang="en-US" sz="1800" cap="small" dirty="0" smtClean="0"/>
              <a:t>kilobytes</a:t>
            </a:r>
            <a:r>
              <a:rPr lang="pl-PL" sz="1800" cap="small" dirty="0" smtClean="0"/>
              <a:t> and </a:t>
            </a:r>
            <a:r>
              <a:rPr lang="en-US" sz="1800" cap="small" dirty="0" smtClean="0"/>
              <a:t>were cheaper </a:t>
            </a:r>
            <a:r>
              <a:rPr lang="en-US" sz="1800" cap="small" dirty="0" smtClean="0"/>
              <a:t>and </a:t>
            </a:r>
            <a:r>
              <a:rPr lang="en-US" sz="1800" cap="small" dirty="0" smtClean="0"/>
              <a:t>faster</a:t>
            </a:r>
            <a:r>
              <a:rPr lang="pl-PL" sz="1800" cap="small" dirty="0" smtClean="0"/>
              <a:t>.</a:t>
            </a:r>
            <a:endParaRPr lang="pl-PL" sz="18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ędrówka">
  <a:themeElements>
    <a:clrScheme name="Wędrówk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Wędrówk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Wędrówk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1539</TotalTime>
  <Words>550</Words>
  <Application>Microsoft Office PowerPoint</Application>
  <PresentationFormat>Pokaz na ekranie (4:3)</PresentationFormat>
  <Paragraphs>36</Paragraphs>
  <Slides>19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0" baseType="lpstr">
      <vt:lpstr>Wędrówka</vt:lpstr>
      <vt:lpstr>The history of computer storage</vt:lpstr>
      <vt:lpstr>1928  Magnetic Tape  Fritz Pfleumer, a German engineer, patented magnetic tape in 1928. He based his invention on Vlademar Poulsen's magnetic wire.</vt:lpstr>
      <vt:lpstr>1932  Magnetic Drum.</vt:lpstr>
      <vt:lpstr>1950 Magnetic Core.</vt:lpstr>
      <vt:lpstr>1956  Hard disk</vt:lpstr>
      <vt:lpstr>1966  DRAM</vt:lpstr>
      <vt:lpstr>1968 Twistor Memory</vt:lpstr>
      <vt:lpstr>1971   8" Floppy</vt:lpstr>
      <vt:lpstr>1976    5.25" Floppy</vt:lpstr>
      <vt:lpstr>1980  CD </vt:lpstr>
      <vt:lpstr>1981 3.5" Floppy </vt:lpstr>
      <vt:lpstr>1984 CD ROM </vt:lpstr>
      <vt:lpstr>1994 Compact Flash </vt:lpstr>
      <vt:lpstr>1995 DVD </vt:lpstr>
      <vt:lpstr>1997 Multimedia Card </vt:lpstr>
      <vt:lpstr>1999  Microdrive </vt:lpstr>
      <vt:lpstr>SD Card 2000</vt:lpstr>
      <vt:lpstr>Holographic MEMORY</vt:lpstr>
      <vt:lpstr>Cloud Backup Solutions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history of computer storage</dc:title>
  <dc:creator>Wojciech</dc:creator>
  <cp:lastModifiedBy>Wojciech</cp:lastModifiedBy>
  <cp:revision>43</cp:revision>
  <dcterms:created xsi:type="dcterms:W3CDTF">2014-12-04T09:56:50Z</dcterms:created>
  <dcterms:modified xsi:type="dcterms:W3CDTF">2014-12-07T16:12:34Z</dcterms:modified>
</cp:coreProperties>
</file>